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2" r:id="rId2"/>
    <p:sldId id="260" r:id="rId3"/>
    <p:sldId id="263" r:id="rId4"/>
    <p:sldId id="256" r:id="rId5"/>
    <p:sldId id="257" r:id="rId6"/>
    <p:sldId id="261" r:id="rId7"/>
  </p:sldIdLst>
  <p:sldSz cx="9144000" cy="6858000" type="overhead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24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163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r">
              <a:defRPr sz="1300"/>
            </a:lvl1pPr>
          </a:lstStyle>
          <a:p>
            <a:fld id="{680353B0-DDCB-4E27-9E52-4CE275E622D9}" type="datetimeFigureOut">
              <a:rPr lang="zh-TW" altLang="en-US" smtClean="0"/>
              <a:pPr/>
              <a:t>2022/5/2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3" tIns="47781" rIns="95563" bIns="47781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9" y="4715154"/>
            <a:ext cx="5438140" cy="4466987"/>
          </a:xfrm>
          <a:prstGeom prst="rect">
            <a:avLst/>
          </a:prstGeom>
        </p:spPr>
        <p:txBody>
          <a:bodyPr vert="horz" lIns="95563" tIns="47781" rIns="95563" bIns="47781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r">
              <a:defRPr sz="1300"/>
            </a:lvl1pPr>
          </a:lstStyle>
          <a:p>
            <a:fld id="{3D4C4383-2287-4160-87C9-AA40D80187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3627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C4383-2287-4160-87C9-AA40D80187A5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0426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E359-E106-445C-A4E1-898B2E5486F3}" type="datetime1">
              <a:rPr lang="zh-TW" altLang="en-US" smtClean="0"/>
              <a:pPr/>
              <a:t>2022/5/2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CAC7-18E4-4109-9699-9CEDA79335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162F-C521-4EB1-AD6A-800227F5C91A}" type="datetime1">
              <a:rPr lang="zh-TW" altLang="en-US" smtClean="0"/>
              <a:pPr/>
              <a:t>2022/5/2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CAC7-18E4-4109-9699-9CEDA79335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80E3-B308-4347-A011-EF7B93051852}" type="datetime1">
              <a:rPr lang="zh-TW" altLang="en-US" smtClean="0"/>
              <a:pPr/>
              <a:t>2022/5/2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CAC7-18E4-4109-9699-9CEDA79335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54D7-5198-41F1-A410-2A9599FDA5EE}" type="datetime1">
              <a:rPr lang="zh-TW" altLang="en-US" smtClean="0"/>
              <a:pPr/>
              <a:t>2022/5/2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CAC7-18E4-4109-9699-9CEDA79335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F12E-EB9F-4BDD-9F37-EEAC61CD1212}" type="datetime1">
              <a:rPr lang="zh-TW" altLang="en-US" smtClean="0"/>
              <a:pPr/>
              <a:t>2022/5/2</a:t>
            </a:fld>
            <a:endParaRPr lang="zh-TW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16CAC7-18E4-4109-9699-9CEDA79335A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6CB6-76BD-4F1D-8B74-95F68F8C8D26}" type="datetime1">
              <a:rPr lang="zh-TW" altLang="en-US" smtClean="0"/>
              <a:pPr/>
              <a:t>2022/5/2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CAC7-18E4-4109-9699-9CEDA79335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41D5-D8D2-4D40-B616-54363D38B2F8}" type="datetime1">
              <a:rPr lang="zh-TW" altLang="en-US" smtClean="0"/>
              <a:pPr/>
              <a:t>2022/5/2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CAC7-18E4-4109-9699-9CEDA79335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2B19-EB11-402F-878F-A9F650D2B1EA}" type="datetime1">
              <a:rPr lang="zh-TW" altLang="en-US" smtClean="0"/>
              <a:pPr/>
              <a:t>2022/5/2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CAC7-18E4-4109-9699-9CEDA79335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E0E7-473D-47A0-A5FB-AFF12962D412}" type="datetime1">
              <a:rPr lang="zh-TW" altLang="en-US" smtClean="0"/>
              <a:pPr/>
              <a:t>2022/5/2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CAC7-18E4-4109-9699-9CEDA79335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AAB1-1695-42EE-B94E-8E44072B74C8}" type="datetime1">
              <a:rPr lang="zh-TW" altLang="en-US" smtClean="0"/>
              <a:pPr/>
              <a:t>2022/5/2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CAC7-18E4-4109-9699-9CEDA79335A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2CCCC-57CE-4BAE-ADBD-246D477841EC}" type="datetime1">
              <a:rPr lang="zh-TW" altLang="en-US" smtClean="0"/>
              <a:pPr/>
              <a:t>2022/5/2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CAC7-18E4-4109-9699-9CEDA79335A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0BDD2C0-25F0-4D90-AC80-8AE4B37D28AA}" type="datetime1">
              <a:rPr lang="zh-TW" altLang="en-US" smtClean="0"/>
              <a:pPr/>
              <a:t>2022/5/2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3116CAC7-18E4-4109-9699-9CEDA79335A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54112" y="332656"/>
            <a:ext cx="6413326" cy="45731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zh-TW" altLang="en-US" sz="3200" dirty="0" smtClean="0">
                <a:latin typeface="華康雅宋體" panose="02020809000000000000" pitchFamily="49" charset="-120"/>
                <a:ea typeface="華康雅宋體" panose="02020809000000000000" pitchFamily="49" charset="-120"/>
              </a:rPr>
              <a:t>學校午餐採用國產</a:t>
            </a:r>
            <a:r>
              <a:rPr lang="zh-TW" altLang="en-US" sz="3200" dirty="0" smtClean="0">
                <a:latin typeface="華康雅宋體" panose="02020809000000000000" pitchFamily="49" charset="-120"/>
                <a:ea typeface="華康雅宋體" panose="02020809000000000000" pitchFamily="49" charset="-120"/>
              </a:rPr>
              <a:t>可溯源食</a:t>
            </a:r>
            <a:r>
              <a:rPr lang="zh-TW" altLang="en-US" sz="3200" dirty="0" smtClean="0">
                <a:latin typeface="華康雅宋體" panose="02020809000000000000" pitchFamily="49" charset="-120"/>
                <a:ea typeface="華康雅宋體" panose="02020809000000000000" pitchFamily="49" charset="-120"/>
              </a:rPr>
              <a:t>材經費加碼</a:t>
            </a:r>
            <a:endParaRPr lang="zh-TW" altLang="en-US" sz="3200" dirty="0">
              <a:latin typeface="華康雅宋體" panose="02020809000000000000" pitchFamily="49" charset="-120"/>
              <a:ea typeface="華康雅宋體" panose="02020809000000000000" pitchFamily="49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57840" y="2017872"/>
            <a:ext cx="8046608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支用要點：紅豆、花生、甘藷及冰烤地瓜應為國產可溯源食材。</a:t>
            </a:r>
            <a:endParaRPr lang="en-US" altLang="zh-TW" sz="28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36063" y="3140968"/>
            <a:ext cx="877197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說明：</a:t>
            </a:r>
            <a:endParaRPr lang="en-US" altLang="zh-TW" sz="28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en-US" altLang="zh-TW" sz="28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</a:t>
            </a:r>
            <a:r>
              <a:rPr lang="en-US" altLang="zh-TW" sz="28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.</a:t>
            </a:r>
            <a:r>
              <a:rPr lang="zh-TW" altLang="en-US" sz="2800" u="sng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生紅豆</a:t>
            </a:r>
            <a:r>
              <a:rPr lang="zh-TW" altLang="en-US" sz="28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、</a:t>
            </a:r>
            <a:r>
              <a:rPr lang="zh-TW" altLang="en-US" sz="2800" u="sng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生花生</a:t>
            </a:r>
            <a:r>
              <a:rPr lang="zh-TW" altLang="en-US" sz="28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、</a:t>
            </a:r>
            <a:r>
              <a:rPr lang="zh-TW" altLang="en-US" sz="2800" u="sng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生鮮甘藷</a:t>
            </a:r>
            <a:r>
              <a:rPr lang="zh-TW" altLang="en-US" sz="28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及冰烤地瓜皆需使用符合三章一</a:t>
            </a:r>
            <a:r>
              <a:rPr lang="en-US" altLang="zh-TW" sz="28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Q</a:t>
            </a:r>
            <a:r>
              <a:rPr lang="zh-TW" altLang="en-US" sz="28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產品</a:t>
            </a:r>
            <a:endParaRPr lang="en-US" altLang="zh-TW" sz="28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en-US" altLang="zh-TW" sz="28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2.</a:t>
            </a:r>
            <a:r>
              <a:rPr lang="zh-TW" altLang="en-US" sz="28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「剝殼」或「帶殼」</a:t>
            </a:r>
            <a:r>
              <a:rPr lang="zh-TW" altLang="en-US" sz="2800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生鮮</a:t>
            </a:r>
            <a:r>
              <a:rPr lang="zh-TW" altLang="en-US" sz="28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花生需使用符合三章一</a:t>
            </a:r>
            <a:r>
              <a:rPr lang="en-US" altLang="zh-TW" sz="28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Q</a:t>
            </a:r>
            <a:r>
              <a:rPr lang="zh-TW" altLang="en-US" sz="28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產品</a:t>
            </a:r>
            <a:r>
              <a:rPr lang="en-US" altLang="zh-TW" sz="28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28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剝殼不算加工</a:t>
            </a:r>
            <a:r>
              <a:rPr lang="en-US" altLang="zh-TW" sz="28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</a:p>
          <a:p>
            <a:r>
              <a:rPr lang="en-US" altLang="zh-TW" sz="28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3</a:t>
            </a:r>
            <a:r>
              <a:rPr lang="en-US" altLang="zh-TW" sz="28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.</a:t>
            </a:r>
            <a:r>
              <a:rPr lang="zh-TW" altLang="en-US" sz="28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水煮花生、水煮花生瓣</a:t>
            </a:r>
            <a:r>
              <a:rPr lang="en-US" sz="2800" dirty="0" smtClean="0">
                <a:latin typeface="華康中圓體" pitchFamily="49" charset="-120"/>
                <a:ea typeface="華康中圓體" pitchFamily="49" charset="-120"/>
              </a:rPr>
              <a:t>(</a:t>
            </a:r>
            <a:r>
              <a:rPr lang="zh-TW" altLang="en-US" sz="2800" dirty="0" smtClean="0">
                <a:latin typeface="華康中圓體" pitchFamily="49" charset="-120"/>
                <a:ea typeface="華康中圓體" pitchFamily="49" charset="-120"/>
              </a:rPr>
              <a:t>半</a:t>
            </a:r>
            <a:r>
              <a:rPr lang="en-US" sz="2800" dirty="0" smtClean="0">
                <a:latin typeface="華康中圓體" pitchFamily="49" charset="-120"/>
                <a:ea typeface="華康中圓體" pitchFamily="49" charset="-120"/>
              </a:rPr>
              <a:t>)</a:t>
            </a:r>
            <a:r>
              <a:rPr lang="zh-TW" altLang="en-US" sz="2800" dirty="0" smtClean="0">
                <a:latin typeface="華康中圓體" pitchFamily="49" charset="-120"/>
                <a:ea typeface="華康中圓體" pitchFamily="49" charset="-120"/>
              </a:rPr>
              <a:t>、油花生、 硬花生則不受規範</a:t>
            </a:r>
            <a:endParaRPr lang="en-US" altLang="zh-TW" sz="2800" dirty="0" smtClean="0">
              <a:latin typeface="華康中圓體" pitchFamily="49" charset="-120"/>
              <a:ea typeface="華康中圓體" pitchFamily="49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231" y="956997"/>
            <a:ext cx="5287135" cy="81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群組 14"/>
          <p:cNvGrpSpPr/>
          <p:nvPr/>
        </p:nvGrpSpPr>
        <p:grpSpPr>
          <a:xfrm>
            <a:off x="6634832" y="151035"/>
            <a:ext cx="2362060" cy="1405757"/>
            <a:chOff x="9982199" y="3554238"/>
            <a:chExt cx="3639188" cy="2410692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13" t="51600" r="46794" b="22032"/>
            <a:stretch/>
          </p:blipFill>
          <p:spPr bwMode="auto">
            <a:xfrm>
              <a:off x="9982199" y="3554238"/>
              <a:ext cx="1032475" cy="2410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11" t="51600" r="6878" b="22032"/>
            <a:stretch/>
          </p:blipFill>
          <p:spPr bwMode="auto">
            <a:xfrm>
              <a:off x="11014676" y="3554240"/>
              <a:ext cx="2606711" cy="2410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橢圓 1"/>
          <p:cNvSpPr/>
          <p:nvPr/>
        </p:nvSpPr>
        <p:spPr>
          <a:xfrm>
            <a:off x="467544" y="956997"/>
            <a:ext cx="799687" cy="8158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FF00"/>
                </a:solidFill>
              </a:rPr>
              <a:t>新增</a:t>
            </a:r>
            <a:r>
              <a:rPr lang="en-US" altLang="zh-TW" dirty="0" smtClean="0">
                <a:solidFill>
                  <a:srgbClr val="FFFF00"/>
                </a:solidFill>
              </a:rPr>
              <a:t> 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2728" y="6483411"/>
            <a:ext cx="1315721" cy="365125"/>
          </a:xfrm>
        </p:spPr>
        <p:txBody>
          <a:bodyPr/>
          <a:lstStyle/>
          <a:p>
            <a:fld id="{3116CAC7-18E4-4109-9699-9CEDA79335A7}" type="slidenum">
              <a:rPr lang="zh-TW" altLang="en-US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5336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/>
          <p:cNvSpPr txBox="1"/>
          <p:nvPr/>
        </p:nvSpPr>
        <p:spPr>
          <a:xfrm>
            <a:off x="652116" y="1733128"/>
            <a:ext cx="8046608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支用要點：水果類：香蕉、椪柑、桶椪柑、茂谷柑、柳橙、文旦、鳳梨釋迦、大目釋迦、小番茄、洋香瓜、蜜棗、蓮霧、番石榴、鳳梨、西瓜、木瓜、美濃美瓜、芒果、紅龍果、葡萄、梨及荔枝等於主產期 </a:t>
            </a:r>
            <a:r>
              <a:rPr lang="en-US" altLang="zh-TW" sz="20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20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表格 二</a:t>
            </a:r>
            <a:r>
              <a:rPr lang="en-US" altLang="zh-TW" sz="20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r>
              <a:rPr lang="zh-TW" altLang="en-US" sz="20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，應為國產可溯源食材。</a:t>
            </a:r>
            <a:endParaRPr lang="en-US" altLang="zh-TW" sz="20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72055" y="3140968"/>
            <a:ext cx="39119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說明：</a:t>
            </a:r>
            <a:endParaRPr lang="en-US" altLang="zh-TW" sz="24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en-US" altLang="zh-TW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1.</a:t>
            </a:r>
            <a:r>
              <a:rPr lang="zh-TW" altLang="en-US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生鮮水果於供應產期月份</a:t>
            </a:r>
            <a:r>
              <a:rPr lang="en-US" altLang="zh-TW" sz="2400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正面表列，如右圖</a:t>
            </a:r>
            <a:r>
              <a:rPr lang="en-US" altLang="zh-TW" sz="2400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r>
              <a:rPr lang="zh-TW" altLang="en-US" sz="2400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需符合章</a:t>
            </a:r>
            <a:r>
              <a:rPr lang="en-US" altLang="zh-TW" sz="2400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Q</a:t>
            </a:r>
            <a:r>
              <a:rPr lang="zh-TW" altLang="en-US" sz="2400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認證</a:t>
            </a:r>
            <a:endParaRPr lang="en-US" altLang="zh-TW" sz="2400" dirty="0" smtClean="0">
              <a:solidFill>
                <a:srgbClr val="FF00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en-US" altLang="zh-TW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2.</a:t>
            </a:r>
            <a:r>
              <a:rPr lang="zh-TW" altLang="en-US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使用沒有被正面表列到的水果，則不需附章</a:t>
            </a:r>
            <a:r>
              <a:rPr lang="en-US" altLang="zh-TW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Q</a:t>
            </a:r>
            <a:r>
              <a:rPr lang="zh-TW" altLang="en-US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證明</a:t>
            </a:r>
            <a:endParaRPr lang="en-US" altLang="zh-TW" sz="24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endParaRPr lang="en-US" altLang="zh-TW" sz="2400" dirty="0" smtClean="0">
              <a:solidFill>
                <a:srgbClr val="FF00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115616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19" t="71451" r="1347" b="22715"/>
          <a:stretch/>
        </p:blipFill>
        <p:spPr bwMode="auto">
          <a:xfrm>
            <a:off x="1187624" y="908720"/>
            <a:ext cx="566726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群組 15"/>
          <p:cNvGrpSpPr/>
          <p:nvPr/>
        </p:nvGrpSpPr>
        <p:grpSpPr>
          <a:xfrm>
            <a:off x="6634832" y="151035"/>
            <a:ext cx="2362060" cy="1405757"/>
            <a:chOff x="9982199" y="3554238"/>
            <a:chExt cx="3639188" cy="2410692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13" t="51600" r="46794" b="22032"/>
            <a:stretch/>
          </p:blipFill>
          <p:spPr bwMode="auto">
            <a:xfrm>
              <a:off x="9982199" y="3554238"/>
              <a:ext cx="1032475" cy="2410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11" t="51600" r="6878" b="22032"/>
            <a:stretch/>
          </p:blipFill>
          <p:spPr bwMode="auto">
            <a:xfrm>
              <a:off x="11014676" y="3554240"/>
              <a:ext cx="2606711" cy="2410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文字方塊 18"/>
          <p:cNvSpPr txBox="1"/>
          <p:nvPr/>
        </p:nvSpPr>
        <p:spPr>
          <a:xfrm>
            <a:off x="154112" y="332656"/>
            <a:ext cx="6413326" cy="45731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zh-TW" altLang="en-US" sz="3200" dirty="0" smtClean="0">
                <a:latin typeface="華康雅宋體" panose="02020809000000000000" pitchFamily="49" charset="-120"/>
                <a:ea typeface="華康雅宋體" panose="02020809000000000000" pitchFamily="49" charset="-120"/>
              </a:rPr>
              <a:t>學校午餐採用國產</a:t>
            </a:r>
            <a:r>
              <a:rPr lang="zh-TW" altLang="en-US" sz="3200" dirty="0" smtClean="0">
                <a:latin typeface="華康雅宋體" panose="02020809000000000000" pitchFamily="49" charset="-120"/>
                <a:ea typeface="華康雅宋體" panose="02020809000000000000" pitchFamily="49" charset="-120"/>
              </a:rPr>
              <a:t>可溯源食</a:t>
            </a:r>
            <a:r>
              <a:rPr lang="zh-TW" altLang="en-US" sz="3200" dirty="0" smtClean="0">
                <a:latin typeface="華康雅宋體" panose="02020809000000000000" pitchFamily="49" charset="-120"/>
                <a:ea typeface="華康雅宋體" panose="02020809000000000000" pitchFamily="49" charset="-120"/>
              </a:rPr>
              <a:t>材經費加碼</a:t>
            </a:r>
            <a:endParaRPr lang="zh-TW" altLang="en-US" sz="3200" dirty="0">
              <a:latin typeface="華康雅宋體" panose="02020809000000000000" pitchFamily="49" charset="-120"/>
              <a:ea typeface="華康雅宋體" panose="02020809000000000000" pitchFamily="49" charset="-120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467544" y="836712"/>
            <a:ext cx="799687" cy="8158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FF00"/>
                </a:solidFill>
              </a:rPr>
              <a:t>新增</a:t>
            </a:r>
            <a:r>
              <a:rPr lang="en-US" altLang="zh-TW" dirty="0" smtClean="0">
                <a:solidFill>
                  <a:srgbClr val="FFFF00"/>
                </a:solidFill>
              </a:rPr>
              <a:t> 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0" y="6523867"/>
            <a:ext cx="1315721" cy="365125"/>
          </a:xfrm>
        </p:spPr>
        <p:txBody>
          <a:bodyPr/>
          <a:lstStyle/>
          <a:p>
            <a:fld id="{3116CAC7-18E4-4109-9699-9CEDA79335A7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214810" y="3214686"/>
            <a:ext cx="4595930" cy="338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81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CAC7-18E4-4109-9699-9CEDA79335A7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/>
          <p:cNvSpPr txBox="1"/>
          <p:nvPr/>
        </p:nvSpPr>
        <p:spPr>
          <a:xfrm>
            <a:off x="571472" y="2000240"/>
            <a:ext cx="817774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支</a:t>
            </a:r>
            <a:r>
              <a:rPr lang="zh-TW" altLang="en-US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用要點：每月</a:t>
            </a:r>
            <a:r>
              <a:rPr lang="zh-TW" altLang="en-US" sz="24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有機、產銷履歷或臺灣優良農產品豆漿之供應餐數，應高於一百十學年度第二學期</a:t>
            </a:r>
            <a:r>
              <a:rPr lang="zh-TW" altLang="en-US" sz="2400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供</a:t>
            </a:r>
            <a:r>
              <a:rPr lang="zh-TW" altLang="en-US" sz="2400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餐契約</a:t>
            </a:r>
            <a:r>
              <a:rPr lang="zh-TW" altLang="en-US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標準一次。</a:t>
            </a:r>
            <a:endParaRPr lang="en-US" altLang="zh-TW" sz="24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36529" y="3140968"/>
            <a:ext cx="877197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說明：</a:t>
            </a:r>
            <a:endParaRPr lang="en-US" altLang="zh-TW" sz="24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en-US" altLang="zh-TW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1.</a:t>
            </a:r>
            <a:r>
              <a:rPr lang="zh-TW" altLang="en-US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每月</a:t>
            </a:r>
            <a:r>
              <a:rPr lang="zh-TW" altLang="en-US" sz="2400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比原契約增加一次</a:t>
            </a:r>
            <a:r>
              <a:rPr lang="zh-TW" altLang="en-US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供應</a:t>
            </a:r>
            <a:endParaRPr lang="en-US" altLang="zh-TW" sz="24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en-US" altLang="zh-TW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2.</a:t>
            </a:r>
            <a:r>
              <a:rPr lang="zh-TW" altLang="en-US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需使用</a:t>
            </a:r>
            <a:r>
              <a:rPr lang="zh-TW" altLang="en-US" sz="2400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國產驗證</a:t>
            </a:r>
            <a:r>
              <a:rPr lang="en-US" altLang="zh-TW" sz="2400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三章一</a:t>
            </a:r>
            <a:r>
              <a:rPr lang="en-US" altLang="zh-TW" sz="2400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Q)</a:t>
            </a:r>
            <a:r>
              <a:rPr lang="zh-TW" altLang="en-US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豆奶</a:t>
            </a:r>
            <a:endParaRPr lang="en-US" altLang="zh-TW" sz="24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en-US" altLang="zh-TW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3.</a:t>
            </a:r>
            <a:r>
              <a:rPr lang="zh-TW" altLang="en-US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沒有一定要</a:t>
            </a:r>
            <a:r>
              <a:rPr lang="en-US" altLang="zh-TW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1</a:t>
            </a:r>
            <a:r>
              <a:rPr lang="zh-TW" altLang="en-US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人</a:t>
            </a:r>
            <a:r>
              <a:rPr lang="en-US" altLang="zh-TW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1</a:t>
            </a:r>
            <a:r>
              <a:rPr lang="zh-TW" altLang="en-US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瓶，也可以是購買大包裝來分裝</a:t>
            </a:r>
            <a:endParaRPr lang="en-US" altLang="zh-TW" sz="24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en-US" altLang="zh-TW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4.</a:t>
            </a:r>
            <a:r>
              <a:rPr lang="zh-TW" altLang="en-US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也可使用國產驗證黃</a:t>
            </a:r>
            <a:r>
              <a:rPr lang="en-US" altLang="zh-TW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黑</a:t>
            </a:r>
            <a:r>
              <a:rPr lang="en-US" altLang="zh-TW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r>
              <a:rPr lang="zh-TW" altLang="en-US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豆來自磨豆漿</a:t>
            </a:r>
            <a:endParaRPr lang="zh-TW" altLang="en-US" sz="24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en-US" altLang="zh-TW" sz="24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5</a:t>
            </a:r>
            <a:r>
              <a:rPr lang="en-US" altLang="zh-TW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.</a:t>
            </a:r>
            <a:r>
              <a:rPr lang="zh-TW" altLang="en-US" sz="2400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該月供應日數未達</a:t>
            </a:r>
            <a:r>
              <a:rPr lang="en-US" altLang="zh-TW" sz="2400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10</a:t>
            </a:r>
            <a:r>
              <a:rPr lang="zh-TW" altLang="en-US" sz="2400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天</a:t>
            </a:r>
            <a:r>
              <a:rPr lang="zh-TW" altLang="en-US" sz="2400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之月份，不在此限</a:t>
            </a:r>
            <a:endParaRPr lang="en-US" altLang="zh-TW" sz="2400" dirty="0" smtClean="0">
              <a:solidFill>
                <a:srgbClr val="FF00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en-US" sz="2000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sz="2000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2000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舉例</a:t>
            </a:r>
            <a:r>
              <a:rPr lang="en-US" altLang="zh-TW" sz="2000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:1</a:t>
            </a:r>
            <a:r>
              <a:rPr lang="zh-TW" altLang="en-US" sz="2000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月或</a:t>
            </a:r>
            <a:r>
              <a:rPr lang="en-US" altLang="zh-TW" sz="2000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2</a:t>
            </a:r>
            <a:r>
              <a:rPr lang="zh-TW" altLang="en-US" sz="2000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月供餐天數不足</a:t>
            </a:r>
            <a:r>
              <a:rPr lang="en-US" altLang="zh-TW" sz="2000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10</a:t>
            </a:r>
            <a:r>
              <a:rPr lang="zh-TW" altLang="en-US" sz="2000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天，則當月不須增加提供豆奶</a:t>
            </a:r>
            <a:r>
              <a:rPr lang="en-US" altLang="zh-TW" sz="2000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/</a:t>
            </a:r>
            <a:r>
              <a:rPr lang="zh-TW" altLang="en-US" sz="2000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漿</a:t>
            </a:r>
            <a:r>
              <a:rPr lang="en-US" altLang="zh-TW" sz="2000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1115616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19" t="91795" r="1347" b="2158"/>
          <a:stretch/>
        </p:blipFill>
        <p:spPr bwMode="auto">
          <a:xfrm>
            <a:off x="1136983" y="981476"/>
            <a:ext cx="5667265" cy="73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群組 15"/>
          <p:cNvGrpSpPr/>
          <p:nvPr/>
        </p:nvGrpSpPr>
        <p:grpSpPr>
          <a:xfrm>
            <a:off x="6634832" y="151035"/>
            <a:ext cx="2362060" cy="1405757"/>
            <a:chOff x="9982199" y="3554238"/>
            <a:chExt cx="3639188" cy="2410692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13" t="51600" r="46794" b="22032"/>
            <a:stretch/>
          </p:blipFill>
          <p:spPr bwMode="auto">
            <a:xfrm>
              <a:off x="9982199" y="3554238"/>
              <a:ext cx="1032475" cy="2410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11" t="51600" r="6878" b="22032"/>
            <a:stretch/>
          </p:blipFill>
          <p:spPr bwMode="auto">
            <a:xfrm>
              <a:off x="11014676" y="3554240"/>
              <a:ext cx="2606711" cy="2410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文字方塊 11"/>
          <p:cNvSpPr txBox="1"/>
          <p:nvPr/>
        </p:nvSpPr>
        <p:spPr>
          <a:xfrm>
            <a:off x="154112" y="332656"/>
            <a:ext cx="6413326" cy="45731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zh-TW" altLang="en-US" sz="3200" dirty="0" smtClean="0">
                <a:latin typeface="華康雅宋體" panose="02020809000000000000" pitchFamily="49" charset="-120"/>
                <a:ea typeface="華康雅宋體" panose="02020809000000000000" pitchFamily="49" charset="-120"/>
              </a:rPr>
              <a:t>學校午餐採用國產</a:t>
            </a:r>
            <a:r>
              <a:rPr lang="zh-TW" altLang="en-US" sz="3200" dirty="0" smtClean="0">
                <a:latin typeface="華康雅宋體" panose="02020809000000000000" pitchFamily="49" charset="-120"/>
                <a:ea typeface="華康雅宋體" panose="02020809000000000000" pitchFamily="49" charset="-120"/>
              </a:rPr>
              <a:t>可溯源食</a:t>
            </a:r>
            <a:r>
              <a:rPr lang="zh-TW" altLang="en-US" sz="3200" dirty="0" smtClean="0">
                <a:latin typeface="華康雅宋體" panose="02020809000000000000" pitchFamily="49" charset="-120"/>
                <a:ea typeface="華康雅宋體" panose="02020809000000000000" pitchFamily="49" charset="-120"/>
              </a:rPr>
              <a:t>材經費加碼</a:t>
            </a:r>
            <a:endParaRPr lang="zh-TW" altLang="en-US" sz="3200" dirty="0">
              <a:latin typeface="華康雅宋體" panose="02020809000000000000" pitchFamily="49" charset="-120"/>
              <a:ea typeface="華康雅宋體" panose="02020809000000000000" pitchFamily="49" charset="-120"/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467544" y="956997"/>
            <a:ext cx="799687" cy="8158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FF00"/>
                </a:solidFill>
              </a:rPr>
              <a:t>新增</a:t>
            </a:r>
            <a:r>
              <a:rPr lang="en-US" altLang="zh-TW" dirty="0" smtClean="0">
                <a:solidFill>
                  <a:srgbClr val="FFFF00"/>
                </a:solidFill>
              </a:rPr>
              <a:t> 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-15374" y="6507635"/>
            <a:ext cx="1315721" cy="365125"/>
          </a:xfrm>
        </p:spPr>
        <p:txBody>
          <a:bodyPr/>
          <a:lstStyle/>
          <a:p>
            <a:fld id="{3116CAC7-18E4-4109-9699-9CEDA79335A7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982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/>
          <p:cNvSpPr txBox="1"/>
          <p:nvPr/>
        </p:nvSpPr>
        <p:spPr>
          <a:xfrm>
            <a:off x="557840" y="1785516"/>
            <a:ext cx="8262632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支用要點：每月產銷履歷、臺灣優良農產品或台灣水產品生產追溯生鮮</a:t>
            </a:r>
            <a:r>
              <a:rPr lang="zh-TW" altLang="en-US" sz="240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水產品</a:t>
            </a:r>
            <a:r>
              <a:rPr lang="en-US" altLang="zh-TW" sz="240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不含加工製品 </a:t>
            </a:r>
            <a:r>
              <a:rPr lang="en-US" altLang="zh-TW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r>
              <a:rPr lang="zh-TW" altLang="en-US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之供應餐數</a:t>
            </a:r>
            <a:r>
              <a:rPr lang="en-US" altLang="zh-TW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主菜</a:t>
            </a:r>
            <a:r>
              <a:rPr lang="en-US" altLang="zh-TW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r>
              <a:rPr lang="zh-TW" altLang="en-US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，應高於一百十學年度第二學期</a:t>
            </a:r>
            <a:r>
              <a:rPr lang="zh-TW" altLang="en-US" sz="2400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供餐契約</a:t>
            </a:r>
            <a:r>
              <a:rPr lang="zh-TW" altLang="en-US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標準一次。供應素食者，不在此限。</a:t>
            </a:r>
            <a:endParaRPr lang="en-US" altLang="zh-TW" sz="24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" y="3357562"/>
            <a:ext cx="91440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3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說明：</a:t>
            </a:r>
            <a:endParaRPr lang="en-US" altLang="zh-TW" sz="23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en-US" altLang="zh-TW" sz="23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1.</a:t>
            </a:r>
            <a:r>
              <a:rPr lang="zh-TW" altLang="en-US" sz="23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每月</a:t>
            </a:r>
            <a:r>
              <a:rPr lang="zh-TW" altLang="en-US" sz="2300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比原契約增加一次</a:t>
            </a:r>
            <a:r>
              <a:rPr lang="zh-TW" altLang="en-US" sz="23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供應</a:t>
            </a:r>
            <a:r>
              <a:rPr lang="en-US" altLang="zh-TW" sz="23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23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每月食用</a:t>
            </a:r>
            <a:r>
              <a:rPr lang="en-US" altLang="zh-TW" sz="23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1</a:t>
            </a:r>
            <a:r>
              <a:rPr lang="zh-TW" altLang="en-US" sz="23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次增加至</a:t>
            </a:r>
            <a:r>
              <a:rPr lang="en-US" altLang="zh-TW" sz="23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2</a:t>
            </a:r>
            <a:r>
              <a:rPr lang="zh-TW" altLang="en-US" sz="23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次、每月</a:t>
            </a:r>
            <a:r>
              <a:rPr lang="en-US" altLang="zh-TW" sz="23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2</a:t>
            </a:r>
            <a:r>
              <a:rPr lang="zh-TW" altLang="en-US" sz="23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次增加至</a:t>
            </a:r>
            <a:r>
              <a:rPr lang="en-US" altLang="zh-TW" sz="23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3</a:t>
            </a:r>
            <a:r>
              <a:rPr lang="zh-TW" altLang="en-US" sz="23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次、每月供應</a:t>
            </a:r>
            <a:r>
              <a:rPr lang="en-US" altLang="zh-TW" sz="23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4</a:t>
            </a:r>
            <a:r>
              <a:rPr lang="zh-TW" altLang="en-US" sz="23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次則不再增加維持</a:t>
            </a:r>
            <a:r>
              <a:rPr lang="en-US" altLang="zh-TW" sz="23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4</a:t>
            </a:r>
            <a:r>
              <a:rPr lang="zh-TW" altLang="en-US" sz="23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次</a:t>
            </a:r>
            <a:r>
              <a:rPr lang="en-US" altLang="zh-TW" sz="23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</a:p>
          <a:p>
            <a:r>
              <a:rPr lang="en-US" altLang="zh-TW" sz="23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2.</a:t>
            </a:r>
            <a:r>
              <a:rPr lang="zh-TW" altLang="en-US" sz="23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需使用</a:t>
            </a:r>
            <a:r>
              <a:rPr lang="zh-TW" altLang="en-US" sz="2300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「生鮮」符合三章一</a:t>
            </a:r>
            <a:r>
              <a:rPr lang="en-US" altLang="zh-TW" sz="2300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Q</a:t>
            </a:r>
            <a:r>
              <a:rPr lang="zh-TW" altLang="en-US" sz="2300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規範</a:t>
            </a:r>
            <a:r>
              <a:rPr lang="zh-TW" altLang="en-US" sz="23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的水產品</a:t>
            </a:r>
            <a:endParaRPr lang="en-US" altLang="zh-TW" sz="23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en-US" altLang="zh-TW" sz="23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3.</a:t>
            </a:r>
            <a:r>
              <a:rPr lang="zh-TW" altLang="en-US" sz="23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水產品包含魚片</a:t>
            </a:r>
            <a:r>
              <a:rPr lang="en-US" altLang="zh-TW" sz="23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.</a:t>
            </a:r>
            <a:r>
              <a:rPr lang="zh-TW" altLang="en-US" sz="23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魚丁</a:t>
            </a:r>
            <a:r>
              <a:rPr lang="en-US" altLang="zh-TW" sz="23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.</a:t>
            </a:r>
            <a:r>
              <a:rPr lang="zh-TW" altLang="en-US" sz="23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蝦、頭足類及文蛤等皆可以</a:t>
            </a:r>
            <a:endParaRPr lang="en-US" altLang="zh-TW" sz="23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en-US" altLang="zh-TW" sz="23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4.</a:t>
            </a:r>
            <a:r>
              <a:rPr lang="zh-TW" altLang="en-US" sz="23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需使用在</a:t>
            </a:r>
            <a:r>
              <a:rPr lang="zh-TW" altLang="en-US" sz="2300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主菜</a:t>
            </a:r>
            <a:r>
              <a:rPr lang="en-US" altLang="zh-TW" sz="23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23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用其他主菜類</a:t>
            </a:r>
            <a:r>
              <a:rPr lang="zh-TW" altLang="en-US" sz="2300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更換</a:t>
            </a:r>
            <a:r>
              <a:rPr lang="zh-TW" altLang="en-US" sz="23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的方式增加</a:t>
            </a:r>
            <a:r>
              <a:rPr lang="en-US" altLang="zh-TW" sz="23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r>
              <a:rPr lang="zh-TW" altLang="en-US" sz="23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，不是增加一道主菜</a:t>
            </a:r>
            <a:endParaRPr lang="en-US" altLang="zh-TW" sz="23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en-US" altLang="zh-TW" sz="23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5.</a:t>
            </a:r>
            <a:r>
              <a:rPr lang="zh-TW" altLang="en-US" sz="23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供應素食者，不在此限</a:t>
            </a:r>
            <a:endParaRPr lang="zh-TW" altLang="en-US" sz="23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en-US" altLang="zh-TW" sz="23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6.</a:t>
            </a:r>
            <a:r>
              <a:rPr lang="zh-TW" altLang="en-US" sz="2300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該月供應日數未達</a:t>
            </a:r>
            <a:r>
              <a:rPr lang="en-US" altLang="zh-TW" sz="2300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10</a:t>
            </a:r>
            <a:r>
              <a:rPr lang="zh-TW" altLang="en-US" sz="2300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天</a:t>
            </a:r>
            <a:r>
              <a:rPr lang="zh-TW" altLang="en-US" sz="2300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之月份，不再此限</a:t>
            </a:r>
            <a:endParaRPr lang="en-US" altLang="zh-TW" sz="2300" dirty="0" smtClean="0">
              <a:solidFill>
                <a:srgbClr val="FF00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 </a:t>
            </a:r>
            <a:r>
              <a:rPr lang="en-US" altLang="zh-TW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舉例</a:t>
            </a:r>
            <a:r>
              <a:rPr lang="en-US" altLang="zh-TW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:1</a:t>
            </a:r>
            <a:r>
              <a:rPr lang="zh-TW" altLang="en-US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月或</a:t>
            </a:r>
            <a:r>
              <a:rPr lang="en-US" altLang="zh-TW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2</a:t>
            </a:r>
            <a:r>
              <a:rPr lang="zh-TW" altLang="en-US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月供餐天數不足</a:t>
            </a:r>
            <a:r>
              <a:rPr lang="en-US" altLang="zh-TW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10</a:t>
            </a:r>
            <a:r>
              <a:rPr lang="zh-TW" altLang="en-US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天，則當月不須增加提供生鮮水產品</a:t>
            </a:r>
            <a:r>
              <a:rPr lang="en-US" altLang="zh-TW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23" t="85601" r="1443" b="8768"/>
          <a:stretch/>
        </p:blipFill>
        <p:spPr bwMode="auto">
          <a:xfrm>
            <a:off x="1136983" y="942257"/>
            <a:ext cx="5667265" cy="68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群組 12"/>
          <p:cNvGrpSpPr/>
          <p:nvPr/>
        </p:nvGrpSpPr>
        <p:grpSpPr>
          <a:xfrm>
            <a:off x="6634832" y="151035"/>
            <a:ext cx="2362060" cy="1405757"/>
            <a:chOff x="9982199" y="3554238"/>
            <a:chExt cx="3639188" cy="2410692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13" t="51600" r="46794" b="22032"/>
            <a:stretch/>
          </p:blipFill>
          <p:spPr bwMode="auto">
            <a:xfrm>
              <a:off x="9982199" y="3554238"/>
              <a:ext cx="1032475" cy="2410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11" t="51600" r="6878" b="22032"/>
            <a:stretch/>
          </p:blipFill>
          <p:spPr bwMode="auto">
            <a:xfrm>
              <a:off x="11014676" y="3554240"/>
              <a:ext cx="2606711" cy="2410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文字方塊 15"/>
          <p:cNvSpPr txBox="1"/>
          <p:nvPr/>
        </p:nvSpPr>
        <p:spPr>
          <a:xfrm>
            <a:off x="154112" y="332656"/>
            <a:ext cx="6413326" cy="45731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zh-TW" altLang="en-US" sz="3200" dirty="0" smtClean="0">
                <a:latin typeface="華康雅宋體" panose="02020809000000000000" pitchFamily="49" charset="-120"/>
                <a:ea typeface="華康雅宋體" panose="02020809000000000000" pitchFamily="49" charset="-120"/>
              </a:rPr>
              <a:t>學校午餐採用國產</a:t>
            </a:r>
            <a:r>
              <a:rPr lang="zh-TW" altLang="en-US" sz="3200" dirty="0" smtClean="0">
                <a:latin typeface="華康雅宋體" panose="02020809000000000000" pitchFamily="49" charset="-120"/>
                <a:ea typeface="華康雅宋體" panose="02020809000000000000" pitchFamily="49" charset="-120"/>
              </a:rPr>
              <a:t>可溯源食</a:t>
            </a:r>
            <a:r>
              <a:rPr lang="zh-TW" altLang="en-US" sz="3200" dirty="0" smtClean="0">
                <a:latin typeface="華康雅宋體" panose="02020809000000000000" pitchFamily="49" charset="-120"/>
                <a:ea typeface="華康雅宋體" panose="02020809000000000000" pitchFamily="49" charset="-120"/>
              </a:rPr>
              <a:t>材經費加碼</a:t>
            </a:r>
            <a:endParaRPr lang="zh-TW" altLang="en-US" sz="3200" dirty="0">
              <a:latin typeface="華康雅宋體" panose="02020809000000000000" pitchFamily="49" charset="-120"/>
              <a:ea typeface="華康雅宋體" panose="02020809000000000000" pitchFamily="49" charset="-120"/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467544" y="908720"/>
            <a:ext cx="799687" cy="8158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FF00"/>
                </a:solidFill>
              </a:rPr>
              <a:t>新增</a:t>
            </a:r>
            <a:r>
              <a:rPr lang="en-US" altLang="zh-TW" dirty="0" smtClean="0">
                <a:solidFill>
                  <a:srgbClr val="FFFF00"/>
                </a:solidFill>
              </a:rPr>
              <a:t> 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-28746" y="6492875"/>
            <a:ext cx="1315721" cy="365125"/>
          </a:xfrm>
        </p:spPr>
        <p:txBody>
          <a:bodyPr/>
          <a:lstStyle/>
          <a:p>
            <a:fld id="{3116CAC7-18E4-4109-9699-9CEDA79335A7}" type="slidenum">
              <a:rPr lang="zh-TW" altLang="en-US" smtClean="0"/>
              <a:pPr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5949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/>
          <p:cNvSpPr txBox="1"/>
          <p:nvPr/>
        </p:nvSpPr>
        <p:spPr>
          <a:xfrm>
            <a:off x="557840" y="1019091"/>
            <a:ext cx="588636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其他一：新增湯品須納入三章一</a:t>
            </a:r>
            <a:r>
              <a:rPr lang="en-US" altLang="zh-TW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Q</a:t>
            </a:r>
            <a:r>
              <a:rPr lang="zh-TW" altLang="en-US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規範。</a:t>
            </a:r>
            <a:endParaRPr lang="en-US" altLang="zh-TW" sz="24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95536" y="1556792"/>
            <a:ext cx="8179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說明：</a:t>
            </a:r>
            <a:endParaRPr lang="en-US" altLang="zh-TW" sz="24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en-US" altLang="zh-TW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1.</a:t>
            </a:r>
            <a:r>
              <a:rPr lang="zh-TW" altLang="en-US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原本只有規範肉及蛋類食材</a:t>
            </a:r>
            <a:endParaRPr lang="en-US" altLang="zh-TW" sz="24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en-US" altLang="zh-TW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2.</a:t>
            </a:r>
            <a:r>
              <a:rPr lang="zh-TW" altLang="en-US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湯品所有生鮮食材皆須納入三章一</a:t>
            </a:r>
            <a:r>
              <a:rPr lang="en-US" altLang="zh-TW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Q</a:t>
            </a:r>
            <a:r>
              <a:rPr lang="zh-TW" altLang="en-US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規範</a:t>
            </a:r>
            <a:endParaRPr lang="en-US" altLang="zh-TW" sz="24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47568" y="3755132"/>
            <a:ext cx="8179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說明：</a:t>
            </a:r>
            <a:endParaRPr lang="en-US" altLang="zh-TW" sz="24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r>
              <a:rPr lang="zh-TW" altLang="en-US" sz="2400" dirty="0" smtClean="0">
                <a:latin typeface="華康中圓體" pitchFamily="49" charset="-120"/>
                <a:ea typeface="華康中圓體" pitchFamily="49" charset="-120"/>
              </a:rPr>
              <a:t>新增教職員獎勵金，只要有算午餐費用</a:t>
            </a:r>
            <a:r>
              <a:rPr lang="en-US" sz="2400" dirty="0" smtClean="0">
                <a:latin typeface="華康中圓體" pitchFamily="49" charset="-120"/>
                <a:ea typeface="華康中圓體" pitchFamily="49" charset="-120"/>
              </a:rPr>
              <a:t>(</a:t>
            </a:r>
            <a:r>
              <a:rPr lang="zh-TW" altLang="en-US" sz="2400" dirty="0" smtClean="0">
                <a:latin typeface="華康中圓體" pitchFamily="49" charset="-120"/>
                <a:ea typeface="華康中圓體" pitchFamily="49" charset="-120"/>
              </a:rPr>
              <a:t>搭餐</a:t>
            </a:r>
            <a:r>
              <a:rPr lang="en-US" sz="2400" dirty="0" smtClean="0">
                <a:latin typeface="華康中圓體" pitchFamily="49" charset="-120"/>
                <a:ea typeface="華康中圓體" pitchFamily="49" charset="-120"/>
              </a:rPr>
              <a:t>)</a:t>
            </a:r>
            <a:r>
              <a:rPr lang="zh-TW" altLang="en-US" sz="2400" dirty="0" smtClean="0">
                <a:latin typeface="華康中圓體" pitchFamily="49" charset="-120"/>
                <a:ea typeface="華康中圓體" pitchFamily="49" charset="-120"/>
              </a:rPr>
              <a:t>的人員都可列入</a:t>
            </a:r>
            <a:r>
              <a:rPr lang="zh-TW" altLang="en-US" sz="2400" dirty="0" smtClean="0"/>
              <a:t>。</a:t>
            </a:r>
            <a:endParaRPr lang="en-US" altLang="zh-TW" sz="24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6634832" y="151035"/>
            <a:ext cx="2362060" cy="1405757"/>
            <a:chOff x="9982199" y="3554238"/>
            <a:chExt cx="3639188" cy="2410692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13" t="51600" r="46794" b="22032"/>
            <a:stretch/>
          </p:blipFill>
          <p:spPr bwMode="auto">
            <a:xfrm>
              <a:off x="9982199" y="3554238"/>
              <a:ext cx="1032475" cy="2410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11" t="51600" r="6878" b="22032"/>
            <a:stretch/>
          </p:blipFill>
          <p:spPr bwMode="auto">
            <a:xfrm>
              <a:off x="11014676" y="3554240"/>
              <a:ext cx="2606711" cy="2410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文字方塊 17"/>
          <p:cNvSpPr txBox="1"/>
          <p:nvPr/>
        </p:nvSpPr>
        <p:spPr>
          <a:xfrm>
            <a:off x="500034" y="3143248"/>
            <a:ext cx="786979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其他二：將教職員納為國產可溯源食材補助適用對象。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154112" y="332656"/>
            <a:ext cx="6413326" cy="45731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zh-TW" altLang="en-US" sz="3200" dirty="0" smtClean="0">
                <a:latin typeface="華康雅宋體" panose="02020809000000000000" pitchFamily="49" charset="-120"/>
                <a:ea typeface="華康雅宋體" panose="02020809000000000000" pitchFamily="49" charset="-120"/>
              </a:rPr>
              <a:t>學校午餐採用國產</a:t>
            </a:r>
            <a:r>
              <a:rPr lang="zh-TW" altLang="en-US" sz="3200" dirty="0" smtClean="0">
                <a:latin typeface="華康雅宋體" panose="02020809000000000000" pitchFamily="49" charset="-120"/>
                <a:ea typeface="華康雅宋體" panose="02020809000000000000" pitchFamily="49" charset="-120"/>
              </a:rPr>
              <a:t>可溯源食</a:t>
            </a:r>
            <a:r>
              <a:rPr lang="zh-TW" altLang="en-US" sz="3200" dirty="0" smtClean="0">
                <a:latin typeface="華康雅宋體" panose="02020809000000000000" pitchFamily="49" charset="-120"/>
                <a:ea typeface="華康雅宋體" panose="02020809000000000000" pitchFamily="49" charset="-120"/>
              </a:rPr>
              <a:t>材經費加碼</a:t>
            </a:r>
            <a:endParaRPr lang="zh-TW" altLang="en-US" sz="3200" dirty="0">
              <a:latin typeface="華康雅宋體" panose="02020809000000000000" pitchFamily="49" charset="-120"/>
              <a:ea typeface="華康雅宋體" panose="02020809000000000000" pitchFamily="49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0" y="6515447"/>
            <a:ext cx="1315721" cy="365125"/>
          </a:xfrm>
        </p:spPr>
        <p:txBody>
          <a:bodyPr/>
          <a:lstStyle/>
          <a:p>
            <a:fld id="{3116CAC7-18E4-4109-9699-9CEDA79335A7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40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基本">
  <a:themeElements>
    <a:clrScheme name="基本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基本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302</TotalTime>
  <Words>696</Words>
  <Application>Microsoft Office PowerPoint</Application>
  <PresentationFormat>投影片</PresentationFormat>
  <Paragraphs>49</Paragraphs>
  <Slides>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華康中圓體</vt:lpstr>
      <vt:lpstr>華康雅宋體</vt:lpstr>
      <vt:lpstr>微軟正黑體</vt:lpstr>
      <vt:lpstr>新細明體</vt:lpstr>
      <vt:lpstr>Arial</vt:lpstr>
      <vt:lpstr>Arial Black</vt:lpstr>
      <vt:lpstr>Calibri</vt:lpstr>
      <vt:lpstr>基本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康淑惠</cp:lastModifiedBy>
  <cp:revision>42</cp:revision>
  <cp:lastPrinted>2022-04-29T10:16:54Z</cp:lastPrinted>
  <dcterms:created xsi:type="dcterms:W3CDTF">2022-04-28T04:12:02Z</dcterms:created>
  <dcterms:modified xsi:type="dcterms:W3CDTF">2022-05-02T10:10:03Z</dcterms:modified>
</cp:coreProperties>
</file>