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6" r:id="rId3"/>
    <p:sldMasterId id="2147483713" r:id="rId4"/>
    <p:sldMasterId id="2147483735" r:id="rId5"/>
    <p:sldMasterId id="2147483777" r:id="rId6"/>
    <p:sldMasterId id="2147483794" r:id="rId7"/>
  </p:sldMasterIdLst>
  <p:notesMasterIdLst>
    <p:notesMasterId r:id="rId21"/>
  </p:notesMasterIdLst>
  <p:sldIdLst>
    <p:sldId id="836" r:id="rId8"/>
    <p:sldId id="855" r:id="rId9"/>
    <p:sldId id="901" r:id="rId10"/>
    <p:sldId id="900" r:id="rId11"/>
    <p:sldId id="909" r:id="rId12"/>
    <p:sldId id="881" r:id="rId13"/>
    <p:sldId id="910" r:id="rId14"/>
    <p:sldId id="880" r:id="rId15"/>
    <p:sldId id="907" r:id="rId16"/>
    <p:sldId id="875" r:id="rId17"/>
    <p:sldId id="830" r:id="rId18"/>
    <p:sldId id="904" r:id="rId19"/>
    <p:sldId id="79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FFFF99"/>
    <a:srgbClr val="EF91AA"/>
    <a:srgbClr val="F5A95A"/>
    <a:srgbClr val="45BFD8"/>
    <a:srgbClr val="66FFFF"/>
    <a:srgbClr val="33CCCC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8" autoAdjust="0"/>
    <p:restoredTop sz="70994" autoAdjust="0"/>
  </p:normalViewPr>
  <p:slideViewPr>
    <p:cSldViewPr>
      <p:cViewPr varScale="1">
        <p:scale>
          <a:sx n="81" d="100"/>
          <a:sy n="81" d="100"/>
        </p:scale>
        <p:origin x="2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A2FC-0C1A-46AA-96E8-86E4C11CACC8}" type="datetimeFigureOut">
              <a:rPr lang="zh-TW" altLang="en-US" smtClean="0"/>
              <a:pPr/>
              <a:t>2024/8/27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D428-D91C-4311-8509-8FF75F207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0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87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https://www.youtube.com/watch?v=qGN_HZA7ckE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FD428-D91C-4311-8509-8FF75F207CC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87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11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7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47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73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4878C-C526-4250-9B64-EB37366DD5DA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9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FD428-D91C-4311-8509-8FF75F207CC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42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EC7E-7009-4149-A624-0205DE4C411E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45C-2578-4A8C-8F98-B15F8B9BC196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8B1E-BEBD-454D-8216-160CC3C996E5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8080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6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1468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4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EF4F-2D96-4B1D-9B76-7D8EE4D983D3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4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6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74608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4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5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2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7590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6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B5D7-37F0-4583-9103-6E6AC37D9BB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6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5822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3E9E-51D5-4E1B-A20A-D57776F7233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421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33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17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52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572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885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5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228-B0C6-4A2E-9C8D-22FA3D5DE4C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57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961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73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676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 rot="5400000">
            <a:off x="4433888" y="2071688"/>
            <a:ext cx="5980112" cy="20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 rot="5400000">
            <a:off x="218282" y="76994"/>
            <a:ext cx="5980112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13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標題，文字及物件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43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表格" type="tbl">
  <p:cSld name="標題及表格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309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照片 - 水平" type="tx">
  <p:cSld name="照片 - 水平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357188" y="641985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357188" y="466090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 txBox="1"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817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, Captions &amp; Texts">
  <p:cSld name="5 Images, Captions &amp; Text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body" idx="1"/>
          </p:nvPr>
        </p:nvSpPr>
        <p:spPr>
          <a:xfrm>
            <a:off x="465145" y="446202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body" idx="2"/>
          </p:nvPr>
        </p:nvSpPr>
        <p:spPr>
          <a:xfrm>
            <a:off x="465145" y="383451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/>
          <p:nvPr/>
        </p:nvSpPr>
        <p:spPr>
          <a:xfrm>
            <a:off x="856924" y="4312648"/>
            <a:ext cx="769272" cy="48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>
            <a:spLocks noGrp="1"/>
          </p:cNvSpPr>
          <p:nvPr>
            <p:ph type="pic" idx="3"/>
          </p:nvPr>
        </p:nvSpPr>
        <p:spPr>
          <a:xfrm>
            <a:off x="633804" y="1762641"/>
            <a:ext cx="1215512" cy="1925182"/>
          </a:xfrm>
          <a:prstGeom prst="rect">
            <a:avLst/>
          </a:prstGeom>
          <a:solidFill>
            <a:srgbClr val="FEEFC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1" name="Google Shape;331;p58"/>
          <p:cNvSpPr>
            <a:spLocks noGrp="1"/>
          </p:cNvSpPr>
          <p:nvPr>
            <p:ph type="pic" idx="4"/>
          </p:nvPr>
        </p:nvSpPr>
        <p:spPr>
          <a:xfrm>
            <a:off x="2290119" y="1786091"/>
            <a:ext cx="1215512" cy="1925182"/>
          </a:xfrm>
          <a:prstGeom prst="rect">
            <a:avLst/>
          </a:prstGeom>
          <a:solidFill>
            <a:srgbClr val="DEEFF4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2" name="Google Shape;332;p58"/>
          <p:cNvSpPr>
            <a:spLocks noGrp="1"/>
          </p:cNvSpPr>
          <p:nvPr>
            <p:ph type="pic" idx="5"/>
          </p:nvPr>
        </p:nvSpPr>
        <p:spPr>
          <a:xfrm>
            <a:off x="3955227" y="1809540"/>
            <a:ext cx="1215512" cy="1925182"/>
          </a:xfrm>
          <a:prstGeom prst="rect">
            <a:avLst/>
          </a:prstGeom>
          <a:solidFill>
            <a:srgbClr val="FADFE3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3" name="Google Shape;333;p58"/>
          <p:cNvSpPr>
            <a:spLocks noGrp="1"/>
          </p:cNvSpPr>
          <p:nvPr>
            <p:ph type="pic" idx="6"/>
          </p:nvPr>
        </p:nvSpPr>
        <p:spPr>
          <a:xfrm>
            <a:off x="5637919" y="1809540"/>
            <a:ext cx="1215512" cy="1925182"/>
          </a:xfrm>
          <a:prstGeom prst="rect">
            <a:avLst/>
          </a:prstGeom>
          <a:solidFill>
            <a:srgbClr val="FAE6DB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4" name="Google Shape;334;p58"/>
          <p:cNvSpPr txBox="1">
            <a:spLocks noGrp="1"/>
          </p:cNvSpPr>
          <p:nvPr>
            <p:ph type="body" idx="7"/>
          </p:nvPr>
        </p:nvSpPr>
        <p:spPr>
          <a:xfrm>
            <a:off x="2121460" y="448547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8"/>
          </p:nvPr>
        </p:nvSpPr>
        <p:spPr>
          <a:xfrm>
            <a:off x="2121460" y="385796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/>
          <p:nvPr/>
        </p:nvSpPr>
        <p:spPr>
          <a:xfrm>
            <a:off x="2513239" y="4336098"/>
            <a:ext cx="769272" cy="48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9"/>
          </p:nvPr>
        </p:nvSpPr>
        <p:spPr>
          <a:xfrm>
            <a:off x="3786568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body" idx="13"/>
          </p:nvPr>
        </p:nvSpPr>
        <p:spPr>
          <a:xfrm>
            <a:off x="3786568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9" name="Google Shape;339;p58"/>
          <p:cNvSpPr/>
          <p:nvPr/>
        </p:nvSpPr>
        <p:spPr>
          <a:xfrm>
            <a:off x="4178347" y="4359547"/>
            <a:ext cx="769272" cy="4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8"/>
          <p:cNvSpPr txBox="1">
            <a:spLocks noGrp="1"/>
          </p:cNvSpPr>
          <p:nvPr>
            <p:ph type="body" idx="14"/>
          </p:nvPr>
        </p:nvSpPr>
        <p:spPr>
          <a:xfrm>
            <a:off x="5469260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1" name="Google Shape;341;p58"/>
          <p:cNvSpPr txBox="1">
            <a:spLocks noGrp="1"/>
          </p:cNvSpPr>
          <p:nvPr>
            <p:ph type="body" idx="15"/>
          </p:nvPr>
        </p:nvSpPr>
        <p:spPr>
          <a:xfrm>
            <a:off x="5469260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2" name="Google Shape;342;p58"/>
          <p:cNvSpPr/>
          <p:nvPr/>
        </p:nvSpPr>
        <p:spPr>
          <a:xfrm>
            <a:off x="5861039" y="4359547"/>
            <a:ext cx="769272" cy="48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6"/>
          </p:nvPr>
        </p:nvSpPr>
        <p:spPr>
          <a:xfrm>
            <a:off x="7135575" y="4516745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17"/>
          </p:nvPr>
        </p:nvSpPr>
        <p:spPr>
          <a:xfrm>
            <a:off x="7135575" y="3889231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5" name="Google Shape;345;p58"/>
          <p:cNvSpPr/>
          <p:nvPr/>
        </p:nvSpPr>
        <p:spPr>
          <a:xfrm>
            <a:off x="7527354" y="4367364"/>
            <a:ext cx="769272" cy="48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8"/>
          <p:cNvSpPr>
            <a:spLocks noGrp="1"/>
          </p:cNvSpPr>
          <p:nvPr>
            <p:ph type="pic" idx="18"/>
          </p:nvPr>
        </p:nvSpPr>
        <p:spPr>
          <a:xfrm>
            <a:off x="7304234" y="1817357"/>
            <a:ext cx="1215512" cy="1925182"/>
          </a:xfrm>
          <a:prstGeom prst="rect">
            <a:avLst/>
          </a:prstGeom>
          <a:solidFill>
            <a:srgbClr val="F3D9D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853200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名言語錄">
  <p:cSld name="名言語錄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>
            <a:spLocks noGrp="1"/>
          </p:cNvSpPr>
          <p:nvPr>
            <p:ph type="body" idx="1"/>
          </p:nvPr>
        </p:nvSpPr>
        <p:spPr>
          <a:xfrm>
            <a:off x="375047" y="4196955"/>
            <a:ext cx="83939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844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i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9" name="Google Shape;349;p59"/>
          <p:cNvSpPr txBox="1">
            <a:spLocks noGrp="1"/>
          </p:cNvSpPr>
          <p:nvPr>
            <p:ph type="body" idx="2"/>
          </p:nvPr>
        </p:nvSpPr>
        <p:spPr>
          <a:xfrm>
            <a:off x="892971" y="3010647"/>
            <a:ext cx="73580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86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FEE-A10D-45E9-A514-1E2AD3FF257B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0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2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53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4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0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8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7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0F1A-04D6-425A-A0FF-3562F8783D8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0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+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2" y="1212069"/>
            <a:ext cx="3639598" cy="854799"/>
          </a:xfrm>
          <a:prstGeom prst="rect">
            <a:avLst/>
          </a:prstGeom>
        </p:spPr>
        <p:txBody>
          <a:bodyPr lIns="98440" tIns="98440" rIns="98440" bIns="98440" anchor="b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2" y="2034341"/>
            <a:ext cx="3639598" cy="3714799"/>
          </a:xfrm>
          <a:prstGeom prst="rect">
            <a:avLst/>
          </a:prstGeom>
        </p:spPr>
        <p:txBody>
          <a:bodyPr lIns="98440" tIns="98440" rIns="98440" bIns="9844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2934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E81-EAAA-4DC0-833A-5227160149F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0716" y="4341564"/>
            <a:ext cx="9154716" cy="251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3B0-BCB6-4FCC-82BA-10DABC0D11EA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6191-B134-47BF-960A-7BDA361E69E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F72F-B85A-4746-A645-90C37F82BCC0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23921"/>
            <a:ext cx="9144000" cy="10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4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5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3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 descr="sunshine簡報內頁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577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&#19968;&#32724;&#65288;2018.02.21&#65289;/&#33225;&#24179;/&#12304;2017&#22823;&#38957;&#29031;&#31687;&#12305;&#33225;&#37096;&#24179;&#27402;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bit.ly/3jTLys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hangingfaces.org.uk/Face-Equality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597818" y="3809460"/>
            <a:ext cx="7948364" cy="1357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4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曙光方程式</a:t>
            </a:r>
            <a:b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AF3A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AF3A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34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臉部平權互動式影片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AF3A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843299" y="2276872"/>
            <a:ext cx="545740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F3A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尋光校園</a:t>
            </a:r>
            <a:r>
              <a:rPr lang="zh-TW" altLang="en-US" sz="80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F3A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年級篇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F3A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196233" y="6165304"/>
            <a:ext cx="2751534" cy="435339"/>
            <a:chOff x="6284962" y="185349"/>
            <a:chExt cx="2751534" cy="435339"/>
          </a:xfrm>
        </p:grpSpPr>
        <p:pic>
          <p:nvPicPr>
            <p:cNvPr id="9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840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r="12299"/>
          <a:stretch>
            <a:fillRect/>
          </a:stretch>
        </p:blipFill>
        <p:spPr bwMode="auto">
          <a:xfrm>
            <a:off x="-23813" y="0"/>
            <a:ext cx="9204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038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32254" y="18779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8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22" b="57031" l="31348" r="67285">
                        <a14:foregroundMark x1="62305" y1="29167" x2="62305" y2="29167"/>
                        <a14:foregroundMark x1="62695" y1="43229" x2="62695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7566" r="30635" b="38413"/>
          <a:stretch/>
        </p:blipFill>
        <p:spPr>
          <a:xfrm>
            <a:off x="2794000" y="2708920"/>
            <a:ext cx="3556000" cy="3018971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3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43029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584" y="836712"/>
            <a:ext cx="7251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臉部平權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91A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要帶給我們什麼？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EF91A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Picture 2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t="16341" r="34880" b="39552"/>
          <a:stretch>
            <a:fillRect/>
          </a:stretch>
        </p:blipFill>
        <p:spPr bwMode="auto">
          <a:xfrm>
            <a:off x="5306346" y="3744872"/>
            <a:ext cx="2275719" cy="2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41963" y="177281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不以貌取人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不以偏概全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不歧視排擠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4" y="177281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要換位思考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要尊重差異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要看見獨特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Picture 6" descr="圖像裡可能有文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3" t="15201" r="26279" b="34596"/>
          <a:stretch>
            <a:fillRect/>
          </a:stretch>
        </p:blipFill>
        <p:spPr bwMode="auto">
          <a:xfrm>
            <a:off x="1074507" y="3900130"/>
            <a:ext cx="3073346" cy="229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9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6275209" y="6276234"/>
            <a:ext cx="2701250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308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Palatino"/>
              </a:rPr>
              <a:t>資料來源：</a:t>
            </a: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Palatino"/>
                <a:hlinkClick r:id="rId7"/>
              </a:rPr>
              <a:t>陽光預防知識</a:t>
            </a:r>
            <a:r>
              <a: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Palatino"/>
                <a:hlinkClick r:id="rId7"/>
              </a:rPr>
              <a:t>+</a:t>
            </a:r>
            <a:endParaRPr kumimoji="0" lang="zh-TW" altLang="en-U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876870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1"/>
          <p:cNvSpPr txBox="1">
            <a:spLocks/>
          </p:cNvSpPr>
          <p:nvPr/>
        </p:nvSpPr>
        <p:spPr>
          <a:xfrm>
            <a:off x="1112664" y="2348880"/>
            <a:ext cx="7488832" cy="341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臉部平權的理想，是要創造一個「每個人的價值，是來自他對社會獨一無二的貢獻，而非外觀」的社會。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It is about creating a society in which everyone is valued for the unique contribution that they can make to society.</a:t>
            </a:r>
            <a:endParaRPr kumimoji="0" lang="zh-TW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205296"/>
            <a:ext cx="9144000" cy="7313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EF91A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臉部平權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是每個人的基本人權</a:t>
            </a: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6156176" y="6029864"/>
            <a:ext cx="2701250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308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Palatino"/>
              </a:rPr>
              <a:t>資料來源：</a:t>
            </a:r>
            <a:r>
              <a: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Palatino"/>
                <a:hlinkClick r:id="rId2"/>
              </a:rPr>
              <a:t>Changing Faces</a:t>
            </a:r>
            <a:endParaRPr kumimoji="0" lang="zh-TW" altLang="en-U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Palatino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4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76486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l="10000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54" y="1237724"/>
            <a:ext cx="5472608" cy="547260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DECCEE-2F37-4407-8E37-62B2C7DE8D0D}"/>
              </a:ext>
            </a:extLst>
          </p:cNvPr>
          <p:cNvSpPr txBox="1"/>
          <p:nvPr/>
        </p:nvSpPr>
        <p:spPr>
          <a:xfrm>
            <a:off x="-4242" y="2880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互動式影片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9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提問與回應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0A67D3-BC8A-4825-8962-71033939B33C}"/>
              </a:ext>
            </a:extLst>
          </p:cNvPr>
          <p:cNvSpPr/>
          <p:nvPr/>
        </p:nvSpPr>
        <p:spPr>
          <a:xfrm>
            <a:off x="629562" y="1628800"/>
            <a:ext cx="8057238" cy="367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你做的選擇是？</a:t>
            </a: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是什麼想法或原因讓你做這個選擇？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你曾經在哪個選項當中猶豫過嗎？如果有，你當時的考慮是什麼？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78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" y="1412776"/>
            <a:ext cx="4847274" cy="2736304"/>
          </a:xfrm>
          <a:prstGeom prst="rect">
            <a:avLst/>
          </a:prstGeom>
        </p:spPr>
      </p:pic>
      <p:sp>
        <p:nvSpPr>
          <p:cNvPr id="5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kumimoji="1" lang="en-US" altLang="zh-TW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平常心「看」？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203DAD8-2E95-6EBA-2C62-D643E13C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44" y="4124110"/>
            <a:ext cx="4930768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提問與回應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0A67D3-BC8A-4825-8962-71033939B33C}"/>
              </a:ext>
            </a:extLst>
          </p:cNvPr>
          <p:cNvSpPr/>
          <p:nvPr/>
        </p:nvSpPr>
        <p:spPr>
          <a:xfrm>
            <a:off x="629562" y="1628800"/>
            <a:ext cx="8057238" cy="367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你做的選擇是？</a:t>
            </a: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是什麼想法或原因讓你做這個選擇？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你曾經在哪個選項當中猶豫過嗎？如果有，你當時的考慮是什麼？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6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1268760"/>
            <a:ext cx="5316406" cy="2930893"/>
          </a:xfrm>
          <a:prstGeom prst="rect">
            <a:avLst/>
          </a:prstGeom>
        </p:spPr>
      </p:pic>
      <p:sp>
        <p:nvSpPr>
          <p:cNvPr id="5" name="Google Shape;731;p11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61310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kumimoji="1" lang="zh-TW" altLang="en-US" sz="40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kumimoji="1" lang="en-US" altLang="zh-TW" sz="40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40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r>
              <a:rPr kumimoji="1" lang="zh-TW" altLang="en-US" sz="40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同理心與同情心？</a:t>
            </a:r>
            <a:endParaRPr kumimoji="1" sz="4000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799859"/>
            <a:ext cx="5508104" cy="30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提問與回應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0A67D3-BC8A-4825-8962-71033939B33C}"/>
              </a:ext>
            </a:extLst>
          </p:cNvPr>
          <p:cNvSpPr/>
          <p:nvPr/>
        </p:nvSpPr>
        <p:spPr>
          <a:xfrm>
            <a:off x="629562" y="1628800"/>
            <a:ext cx="8057238" cy="367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你做的選擇是？</a:t>
            </a: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是什麼想法或原因讓你做這個選擇？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你曾經在哪個選項當中猶豫過嗎？如果有，你當時的考慮是什麼？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11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" y="1484784"/>
            <a:ext cx="9144000" cy="5090327"/>
          </a:xfrm>
          <a:prstGeom prst="rect">
            <a:avLst/>
          </a:prstGeom>
        </p:spPr>
      </p:pic>
      <p:sp>
        <p:nvSpPr>
          <p:cNvPr id="5" name="Google Shape;731;p110"/>
          <p:cNvSpPr txBox="1">
            <a:spLocks noGrp="1"/>
          </p:cNvSpPr>
          <p:nvPr>
            <p:ph type="title"/>
          </p:nvPr>
        </p:nvSpPr>
        <p:spPr>
          <a:xfrm>
            <a:off x="107504" y="269776"/>
            <a:ext cx="62030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kumimoji="1" lang="zh-TW" altLang="en-US" sz="36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kumimoji="1" lang="en-US" altLang="zh-TW" sz="36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r>
              <a:rPr kumimoji="1" lang="zh-TW" altLang="en-US" sz="3600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挺身而出或沉默以對？</a:t>
            </a:r>
            <a:endParaRPr kumimoji="1" sz="3600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7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提問與回應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0A67D3-BC8A-4825-8962-71033939B33C}"/>
              </a:ext>
            </a:extLst>
          </p:cNvPr>
          <p:cNvSpPr/>
          <p:nvPr/>
        </p:nvSpPr>
        <p:spPr>
          <a:xfrm>
            <a:off x="629562" y="2420888"/>
            <a:ext cx="7884876" cy="248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TW" altLang="zh-TW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當你的選擇成為你所需要承擔的結局，那是你希望的結果嗎？還是你覺得你有想到不同的選項？ </a:t>
            </a:r>
            <a:endParaRPr lang="en-US" altLang="zh-TW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669257"/>
      </p:ext>
    </p:extLst>
  </p:cSld>
  <p:clrMapOvr>
    <a:masterClrMapping/>
  </p:clrMapOvr>
</p:sld>
</file>

<file path=ppt/theme/theme1.xml><?xml version="1.0" encoding="utf-8"?>
<a:theme xmlns:a="http://schemas.openxmlformats.org/drawingml/2006/main" name="臉部平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預設簡報設計">
  <a:themeElements>
    <a:clrScheme name="模組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臉部平權</Template>
  <TotalTime>8513</TotalTime>
  <Words>319</Words>
  <Application>Microsoft Macintosh PowerPoint</Application>
  <PresentationFormat>如螢幕大小 (4:3)</PresentationFormat>
  <Paragraphs>36</Paragraphs>
  <Slides>13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13</vt:i4>
      </vt:variant>
    </vt:vector>
  </HeadingPairs>
  <TitlesOfParts>
    <vt:vector size="27" baseType="lpstr">
      <vt:lpstr>微軟正黑體</vt:lpstr>
      <vt:lpstr>Arial</vt:lpstr>
      <vt:lpstr>Calibri</vt:lpstr>
      <vt:lpstr>Times New Roman</vt:lpstr>
      <vt:lpstr>Ubuntu</vt:lpstr>
      <vt:lpstr>Ubuntu Medium</vt:lpstr>
      <vt:lpstr>Wingdings</vt:lpstr>
      <vt:lpstr>臉部平權</vt:lpstr>
      <vt:lpstr>Arcturus - Colored Background</vt:lpstr>
      <vt:lpstr>1_Arcturus - Colored Background</vt:lpstr>
      <vt:lpstr>2_Arcturus - Colored Background</vt:lpstr>
      <vt:lpstr>3_Arcturus - Colored Background</vt:lpstr>
      <vt:lpstr>預設簡報設計</vt:lpstr>
      <vt:lpstr>Office Theme</vt:lpstr>
      <vt:lpstr>PowerPoint 簡報</vt:lpstr>
      <vt:lpstr>PowerPoint 簡報</vt:lpstr>
      <vt:lpstr>提問與回應</vt:lpstr>
      <vt:lpstr>討論1｜平常心「看」？</vt:lpstr>
      <vt:lpstr>提問與回應</vt:lpstr>
      <vt:lpstr>討論2｜同理心與同情心？</vt:lpstr>
      <vt:lpstr>提問與回應</vt:lpstr>
      <vt:lpstr>討論3｜挺身而出或沉默以對？</vt:lpstr>
      <vt:lpstr>提問與回應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黃一翔 Xiang Haung</dc:creator>
  <cp:lastModifiedBy>黃一翔 Xiang Haung</cp:lastModifiedBy>
  <cp:revision>384</cp:revision>
  <dcterms:created xsi:type="dcterms:W3CDTF">2018-04-24T02:22:22Z</dcterms:created>
  <dcterms:modified xsi:type="dcterms:W3CDTF">2024-08-27T01:53:51Z</dcterms:modified>
</cp:coreProperties>
</file>